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Noto Sans TC" panose="020B0604020202020204" charset="-128"/>
      <p:regular r:id="rId13"/>
    </p:embeddedFont>
    <p:embeddedFont>
      <p:font typeface="Sora Medium" panose="020B0604020202020204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52" d="100"/>
          <a:sy n="52" d="100"/>
        </p:scale>
        <p:origin x="88" y="3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481190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slide" Target="slide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slide" Target="slide3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slide" Target="slide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slide" Target="slide5.xml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slide" Target="slide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slide" Target="slide7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13" Type="http://schemas.openxmlformats.org/officeDocument/2006/relationships/image" Target="../media/image37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36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0.sv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0" Type="http://schemas.openxmlformats.org/officeDocument/2006/relationships/image" Target="../media/image34.svg"/><Relationship Id="rId4" Type="http://schemas.openxmlformats.org/officeDocument/2006/relationships/image" Target="../media/image28.svg"/><Relationship Id="rId9" Type="http://schemas.openxmlformats.org/officeDocument/2006/relationships/image" Target="../media/image33.png"/><Relationship Id="rId14" Type="http://schemas.openxmlformats.org/officeDocument/2006/relationships/slide" Target="slide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slide" Target="slide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5" Type="http://schemas.openxmlformats.org/officeDocument/2006/relationships/slide" Target="slide10.xml"/><Relationship Id="rId4" Type="http://schemas.openxmlformats.org/officeDocument/2006/relationships/image" Target="../media/image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337197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6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  <a:ea typeface="Sora Medium" pitchFamily="34" charset="-122"/>
                <a:cs typeface="Sora Medium" pitchFamily="34" charset="-120"/>
              </a:rPr>
              <a:t>Phishing Awareness Training: Don't Get Hooked!</a:t>
            </a:r>
            <a:endParaRPr lang="en-US" sz="6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+mj-lt"/>
            </a:endParaRPr>
          </a:p>
        </p:txBody>
      </p:sp>
      <p:sp>
        <p:nvSpPr>
          <p:cNvPr id="4" name="Text 1"/>
          <p:cNvSpPr/>
          <p:nvPr/>
        </p:nvSpPr>
        <p:spPr>
          <a:xfrm>
            <a:off x="793790" y="4803696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Protect yourself and your organization from phishing attacks. 91% of cyberattacks start with a phishing email. The average cost of a data breach is $4.45 million. Stay alert and informed.</a:t>
            </a:r>
            <a:endParaRPr lang="en-US" sz="1750" dirty="0"/>
          </a:p>
        </p:txBody>
      </p:sp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7" name="Slide Zoom 6">
                <a:extLst>
                  <a:ext uri="{FF2B5EF4-FFF2-40B4-BE49-F238E27FC236}">
                    <a16:creationId xmlns:a16="http://schemas.microsoft.com/office/drawing/2014/main" id="{A45E203C-83AB-9E12-64B4-42F137A9F13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54312729"/>
                  </p:ext>
                </p:extLst>
              </p:nvPr>
            </p:nvGraphicFramePr>
            <p:xfrm>
              <a:off x="5486400" y="3086100"/>
              <a:ext cx="3657600" cy="2057400"/>
            </p:xfrm>
            <a:graphic>
              <a:graphicData uri="http://schemas.microsoft.com/office/powerpoint/2016/slidezoom">
                <pslz:sldZm>
                  <pslz:sldZmObj sldId="257" cId="0">
                    <pslz:zmPr id="{F89E2C72-9B62-4447-A8D6-89F6E406A03B}" returnToParent="0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657600" cy="20574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  <a:scene3d>
                          <a:camera prst="orthographicFront">
                            <a:rot lat="16200000" lon="0" rev="0"/>
                          </a:camera>
                          <a:lightRig rig="threePt" dir="t"/>
                        </a:scene3d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7" name="Slide Zoom 6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A45E203C-83AB-9E12-64B4-42F137A9F13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486400" y="3086100"/>
                <a:ext cx="3657600" cy="20574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  <a:scene3d>
                <a:camera prst="orthographicFront">
                  <a:rot lat="16200000" lon="0" rev="0"/>
                </a:camera>
                <a:lightRig rig="threePt" dir="t"/>
              </a:scene3d>
            </p:spPr>
          </p:pic>
        </mc:Fallback>
      </mc:AlternateContent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96660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5400" dirty="0">
                <a:solidFill>
                  <a:srgbClr val="97B8FF"/>
                </a:solidFill>
                <a:latin typeface="+mj-lt"/>
                <a:ea typeface="Sora Medium" pitchFamily="34" charset="-122"/>
                <a:cs typeface="Sora Medium" pitchFamily="34" charset="-120"/>
              </a:rPr>
              <a:t>Conclusion: Stay Vigilant and Protect Yourself</a:t>
            </a:r>
            <a:endParaRPr lang="en-US" sz="5400" dirty="0">
              <a:latin typeface="+mj-lt"/>
            </a:endParaRPr>
          </a:p>
        </p:txBody>
      </p:sp>
      <p:sp>
        <p:nvSpPr>
          <p:cNvPr id="3" name="Text 1"/>
          <p:cNvSpPr/>
          <p:nvPr/>
        </p:nvSpPr>
        <p:spPr>
          <a:xfrm>
            <a:off x="1743789" y="426077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Constant Vigilance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751189"/>
            <a:ext cx="37852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Phishing attacks are always evolving. Continuous awareness is key.</a:t>
            </a:r>
            <a:endParaRPr lang="en-US" sz="17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767846"/>
            <a:ext cx="4564975" cy="4564975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5571411" y="4563428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26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1</a:t>
            </a:r>
            <a:endParaRPr lang="en-US" sz="2650" dirty="0"/>
          </a:p>
        </p:txBody>
      </p:sp>
      <p:sp>
        <p:nvSpPr>
          <p:cNvPr id="7" name="Text 4"/>
          <p:cNvSpPr/>
          <p:nvPr/>
        </p:nvSpPr>
        <p:spPr>
          <a:xfrm>
            <a:off x="9937790" y="312515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Reduce Your Risk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9937790" y="3615571"/>
            <a:ext cx="3898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Following best practices significantly reduces vulnerability. Stay informed.</a:t>
            </a:r>
            <a:endParaRPr lang="en-US" sz="1750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2653" y="2767846"/>
            <a:ext cx="4564975" cy="4564975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8170307" y="3612356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26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2</a:t>
            </a:r>
            <a:endParaRPr lang="en-US" sz="2650" dirty="0"/>
          </a:p>
        </p:txBody>
      </p:sp>
      <p:sp>
        <p:nvSpPr>
          <p:cNvPr id="11" name="Text 7"/>
          <p:cNvSpPr/>
          <p:nvPr/>
        </p:nvSpPr>
        <p:spPr>
          <a:xfrm>
            <a:off x="9937790" y="5396270"/>
            <a:ext cx="321683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When in Doubt, Verify!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9937790" y="5886688"/>
            <a:ext cx="38988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Always confirm sender identity. Never click suspicious links without checking.</a:t>
            </a:r>
            <a:endParaRPr lang="en-US" sz="1750" dirty="0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2767846"/>
            <a:ext cx="4564975" cy="4564975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7694533" y="6338530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26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3</a:t>
            </a:r>
            <a:endParaRPr lang="en-US" sz="265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867928D-6943-42E5-0EBB-EB52B91F6607}"/>
              </a:ext>
            </a:extLst>
          </p:cNvPr>
          <p:cNvSpPr/>
          <p:nvPr/>
        </p:nvSpPr>
        <p:spPr>
          <a:xfrm>
            <a:off x="12863245" y="7602876"/>
            <a:ext cx="1684962" cy="53425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4999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5400" dirty="0">
                <a:solidFill>
                  <a:srgbClr val="97B8FF"/>
                </a:solidFill>
                <a:latin typeface="+mj-lt"/>
                <a:ea typeface="Sora Medium" pitchFamily="34" charset="-122"/>
                <a:cs typeface="Sora Medium" pitchFamily="34" charset="-120"/>
              </a:rPr>
              <a:t>What is Phishing?</a:t>
            </a:r>
            <a:endParaRPr lang="en-US" sz="5400" dirty="0">
              <a:latin typeface="+mj-lt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262574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200" b="1" dirty="0">
                <a:solidFill>
                  <a:srgbClr val="97B8FF"/>
                </a:solidFill>
                <a:latin typeface="+mj-lt"/>
                <a:ea typeface="Sora Medium" pitchFamily="34" charset="-122"/>
                <a:cs typeface="Sora Medium" pitchFamily="34" charset="-120"/>
              </a:rPr>
              <a:t>Definition</a:t>
            </a:r>
            <a:endParaRPr lang="en-US" sz="3200" b="1" dirty="0">
              <a:latin typeface="+mj-lt"/>
            </a:endParaRPr>
          </a:p>
        </p:txBody>
      </p:sp>
      <p:sp>
        <p:nvSpPr>
          <p:cNvPr id="4" name="Text 2"/>
          <p:cNvSpPr/>
          <p:nvPr/>
        </p:nvSpPr>
        <p:spPr>
          <a:xfrm>
            <a:off x="793790" y="3206889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Cyberattack using deceptive emails, websites, or messages. They aim to steal sensitive information.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262574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200" b="1" dirty="0">
                <a:solidFill>
                  <a:srgbClr val="97B8FF"/>
                </a:solidFill>
                <a:latin typeface="+mj-lt"/>
                <a:ea typeface="Sora Medium" pitchFamily="34" charset="-122"/>
                <a:cs typeface="Sora Medium" pitchFamily="34" charset="-120"/>
              </a:rPr>
              <a:t>Goal</a:t>
            </a:r>
            <a:endParaRPr lang="en-US" sz="3200" b="1" dirty="0">
              <a:latin typeface="+mj-lt"/>
            </a:endParaRPr>
          </a:p>
        </p:txBody>
      </p:sp>
      <p:sp>
        <p:nvSpPr>
          <p:cNvPr id="6" name="Text 4"/>
          <p:cNvSpPr/>
          <p:nvPr/>
        </p:nvSpPr>
        <p:spPr>
          <a:xfrm>
            <a:off x="5332928" y="3206889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Trick users into revealing usernames, passwords, credit card details, or personal data.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262574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200" b="1" dirty="0">
                <a:solidFill>
                  <a:srgbClr val="97B8FF"/>
                </a:solidFill>
                <a:latin typeface="+mj-lt"/>
                <a:ea typeface="Sora Medium" pitchFamily="34" charset="-122"/>
                <a:cs typeface="Sora Medium" pitchFamily="34" charset="-120"/>
              </a:rPr>
              <a:t>Tactics</a:t>
            </a:r>
            <a:endParaRPr lang="en-US" sz="3200" b="1" dirty="0">
              <a:latin typeface="+mj-lt"/>
            </a:endParaRPr>
          </a:p>
        </p:txBody>
      </p:sp>
      <p:sp>
        <p:nvSpPr>
          <p:cNvPr id="8" name="Text 6"/>
          <p:cNvSpPr/>
          <p:nvPr/>
        </p:nvSpPr>
        <p:spPr>
          <a:xfrm>
            <a:off x="9872067" y="3206889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Attackers masquerade as trustworthy entities. They create convincing fake identities.</a:t>
            </a:r>
            <a:endParaRPr lang="en-US" sz="175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EFB67DC-06E5-0920-18EA-7790A98B4408}"/>
              </a:ext>
            </a:extLst>
          </p:cNvPr>
          <p:cNvSpPr/>
          <p:nvPr/>
        </p:nvSpPr>
        <p:spPr>
          <a:xfrm>
            <a:off x="12707302" y="7736440"/>
            <a:ext cx="1840905" cy="390418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620383F-4602-3A9A-1CFC-D83A66FB69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7149" y="4834929"/>
            <a:ext cx="2534196" cy="2435154"/>
          </a:xfrm>
          <a:prstGeom prst="ellipse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8F3BA5D-EA2E-E8FE-AF4C-7CE60AAB43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6286" y="4834929"/>
            <a:ext cx="2534197" cy="2435154"/>
          </a:xfrm>
          <a:prstGeom prst="ellipse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42E5B3D-40D5-57B2-618E-F82D5040B5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85423" y="4834929"/>
            <a:ext cx="2534197" cy="2435154"/>
          </a:xfrm>
          <a:prstGeom prst="ellipse">
            <a:avLst/>
          </a:prstGeom>
        </p:spPr>
      </p:pic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11" name="Slide Zoom 10">
                <a:extLst>
                  <a:ext uri="{FF2B5EF4-FFF2-40B4-BE49-F238E27FC236}">
                    <a16:creationId xmlns:a16="http://schemas.microsoft.com/office/drawing/2014/main" id="{E4E90D72-968B-875F-04AD-D177DA6C911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02580194"/>
                  </p:ext>
                </p:extLst>
              </p:nvPr>
            </p:nvGraphicFramePr>
            <p:xfrm>
              <a:off x="5486400" y="5718098"/>
              <a:ext cx="3657600" cy="2057400"/>
            </p:xfrm>
            <a:graphic>
              <a:graphicData uri="http://schemas.microsoft.com/office/powerpoint/2016/slidezoom">
                <pslz:sldZm>
                  <pslz:sldZmObj sldId="258" cId="0">
                    <pslz:zmPr id="{D8A6AE6E-0B6A-49D7-A237-A75848585998}" returnToParent="0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657600" cy="20574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  <a:scene3d>
                          <a:camera prst="orthographicFront">
                            <a:rot lat="16200000" lon="0" rev="0"/>
                          </a:camera>
                          <a:lightRig rig="threePt" dir="t"/>
                        </a:scene3d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11" name="Slide Zoom 10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E4E90D72-968B-875F-04AD-D177DA6C911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486400" y="5718098"/>
                <a:ext cx="3657600" cy="20574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  <a:scene3d>
                <a:camera prst="orthographicFront">
                  <a:rot lat="16200000" lon="0" rev="0"/>
                </a:camera>
                <a:lightRig rig="threePt" dir="t"/>
              </a:scene3d>
            </p:spPr>
          </p:pic>
        </mc:Fallback>
      </mc:AlternateContent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54016"/>
            <a:ext cx="825746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5400" dirty="0">
                <a:solidFill>
                  <a:srgbClr val="97B8FF"/>
                </a:solidFill>
                <a:latin typeface="+mj-lt"/>
                <a:ea typeface="Sora Medium" pitchFamily="34" charset="-122"/>
                <a:cs typeface="Sora Medium" pitchFamily="34" charset="-120"/>
              </a:rPr>
              <a:t>Recognizing Phishing Emails</a:t>
            </a:r>
            <a:endParaRPr lang="en-US" sz="5400" dirty="0">
              <a:latin typeface="+mj-lt"/>
            </a:endParaRPr>
          </a:p>
        </p:txBody>
      </p:sp>
      <p:sp>
        <p:nvSpPr>
          <p:cNvPr id="3" name="Shape 1"/>
          <p:cNvSpPr/>
          <p:nvPr/>
        </p:nvSpPr>
        <p:spPr>
          <a:xfrm>
            <a:off x="793790" y="281642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860" y="2858929"/>
            <a:ext cx="340162" cy="42529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530906" y="289429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Generic Greetings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530906" y="3384709"/>
            <a:ext cx="342149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"Dear Customer" is a common sign. Legitimate emails often use your name.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235893" y="281642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0963" y="2858929"/>
            <a:ext cx="340162" cy="425291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973008" y="2894290"/>
            <a:ext cx="342149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Urgent or Threatening Language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5973008" y="3739039"/>
            <a:ext cx="342149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Phrases like "Account suspended" pressure you to act fast.</a:t>
            </a:r>
            <a:endParaRPr lang="en-US" sz="1750" dirty="0"/>
          </a:p>
        </p:txBody>
      </p:sp>
      <p:sp>
        <p:nvSpPr>
          <p:cNvPr id="11" name="Shape 7"/>
          <p:cNvSpPr/>
          <p:nvPr/>
        </p:nvSpPr>
        <p:spPr>
          <a:xfrm>
            <a:off x="9677995" y="281642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63065" y="2858929"/>
            <a:ext cx="340162" cy="425291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0415111" y="2894290"/>
            <a:ext cx="342149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Grammatical Errors and Typos</a:t>
            </a:r>
            <a:endParaRPr lang="en-US" sz="2200" dirty="0"/>
          </a:p>
        </p:txBody>
      </p:sp>
      <p:sp>
        <p:nvSpPr>
          <p:cNvPr id="14" name="Text 9"/>
          <p:cNvSpPr/>
          <p:nvPr/>
        </p:nvSpPr>
        <p:spPr>
          <a:xfrm>
            <a:off x="10415111" y="3739039"/>
            <a:ext cx="342149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Many phishing emails contain obvious spelling mistakes. Look for these subtle errors.</a:t>
            </a:r>
            <a:endParaRPr lang="en-US" sz="1750" dirty="0"/>
          </a:p>
        </p:txBody>
      </p:sp>
      <p:sp>
        <p:nvSpPr>
          <p:cNvPr id="15" name="Shape 10"/>
          <p:cNvSpPr/>
          <p:nvPr/>
        </p:nvSpPr>
        <p:spPr>
          <a:xfrm>
            <a:off x="793790" y="5281374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8860" y="5323880"/>
            <a:ext cx="340162" cy="425291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1530906" y="5359241"/>
            <a:ext cx="473059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Suspicious Links or Attachments</a:t>
            </a:r>
            <a:endParaRPr lang="en-US" sz="2200" dirty="0"/>
          </a:p>
        </p:txBody>
      </p:sp>
      <p:sp>
        <p:nvSpPr>
          <p:cNvPr id="18" name="Text 12"/>
          <p:cNvSpPr/>
          <p:nvPr/>
        </p:nvSpPr>
        <p:spPr>
          <a:xfrm>
            <a:off x="1530906" y="5849660"/>
            <a:ext cx="56426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Hover over links to see the real URL. Avoid unknown attachments, especially .exe files.</a:t>
            </a:r>
            <a:endParaRPr lang="en-US" sz="1750" dirty="0"/>
          </a:p>
        </p:txBody>
      </p:sp>
      <p:sp>
        <p:nvSpPr>
          <p:cNvPr id="19" name="Shape 13"/>
          <p:cNvSpPr/>
          <p:nvPr/>
        </p:nvSpPr>
        <p:spPr>
          <a:xfrm>
            <a:off x="7457003" y="5281374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pic>
        <p:nvPicPr>
          <p:cNvPr id="20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42074" y="5323880"/>
            <a:ext cx="340162" cy="425291"/>
          </a:xfrm>
          <a:prstGeom prst="rect">
            <a:avLst/>
          </a:prstGeom>
        </p:spPr>
      </p:pic>
      <p:sp>
        <p:nvSpPr>
          <p:cNvPr id="21" name="Text 14"/>
          <p:cNvSpPr/>
          <p:nvPr/>
        </p:nvSpPr>
        <p:spPr>
          <a:xfrm>
            <a:off x="8194119" y="5359241"/>
            <a:ext cx="424041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Mismatched Email Addresses</a:t>
            </a:r>
            <a:endParaRPr lang="en-US" sz="2200" dirty="0"/>
          </a:p>
        </p:txBody>
      </p:sp>
      <p:sp>
        <p:nvSpPr>
          <p:cNvPr id="22" name="Text 15"/>
          <p:cNvSpPr/>
          <p:nvPr/>
        </p:nvSpPr>
        <p:spPr>
          <a:xfrm>
            <a:off x="8194119" y="5849660"/>
            <a:ext cx="56426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Check the sender's actual email address. It often differs from the displayed name.</a:t>
            </a:r>
            <a:endParaRPr lang="en-US" sz="1750" dirty="0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9DCB0F4C-6048-FAC7-53AD-41C2DB76E2A9}"/>
              </a:ext>
            </a:extLst>
          </p:cNvPr>
          <p:cNvSpPr/>
          <p:nvPr/>
        </p:nvSpPr>
        <p:spPr>
          <a:xfrm>
            <a:off x="12811874" y="7674796"/>
            <a:ext cx="1715784" cy="482885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25" name="Slide Zoom 24">
                <a:extLst>
                  <a:ext uri="{FF2B5EF4-FFF2-40B4-BE49-F238E27FC236}">
                    <a16:creationId xmlns:a16="http://schemas.microsoft.com/office/drawing/2014/main" id="{8DA57F85-E80D-6A66-1A25-E5B92E9D586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92555245"/>
                  </p:ext>
                </p:extLst>
              </p:nvPr>
            </p:nvGraphicFramePr>
            <p:xfrm>
              <a:off x="5486400" y="713595"/>
              <a:ext cx="3657600" cy="2057400"/>
            </p:xfrm>
            <a:graphic>
              <a:graphicData uri="http://schemas.microsoft.com/office/powerpoint/2016/slidezoom">
                <pslz:sldZm>
                  <pslz:sldZmObj sldId="259" cId="0">
                    <pslz:zmPr id="{FA096229-89CC-4350-90D3-6AF3ADEB072C}" returnToParent="0" transitionDur="1000">
                      <p166:blipFill xmlns:p166="http://schemas.microsoft.com/office/powerpoint/2016/6/main">
                        <a:blip r:embed="rId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657600" cy="20574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  <a:scene3d>
                          <a:camera prst="orthographicFront">
                            <a:rot lat="16200000" lon="0" rev="0"/>
                          </a:camera>
                          <a:lightRig rig="threePt" dir="t"/>
                        </a:scene3d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25" name="Slide Zoom 24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8DA57F85-E80D-6A66-1A25-E5B92E9D586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486400" y="713595"/>
                <a:ext cx="3657600" cy="20574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  <a:scene3d>
                <a:camera prst="orthographicFront">
                  <a:rot lat="16200000" lon="0" rev="0"/>
                </a:camera>
                <a:lightRig rig="threePt" dir="t"/>
              </a:scene3d>
            </p:spPr>
          </p:pic>
        </mc:Fallback>
      </mc:AlternateContent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5685" y="651867"/>
            <a:ext cx="6183273" cy="6390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5400" dirty="0">
                <a:solidFill>
                  <a:srgbClr val="97B8FF"/>
                </a:solidFill>
                <a:latin typeface="+mj-lt"/>
                <a:ea typeface="Sora Medium" pitchFamily="34" charset="-122"/>
                <a:cs typeface="Sora Medium" pitchFamily="34" charset="-120"/>
              </a:rPr>
              <a:t>Spotting Fake Websites</a:t>
            </a:r>
            <a:endParaRPr lang="en-US" sz="5400" dirty="0">
              <a:latin typeface="+mj-lt"/>
            </a:endParaRPr>
          </a:p>
        </p:txBody>
      </p:sp>
      <p:sp>
        <p:nvSpPr>
          <p:cNvPr id="4" name="Shape 1"/>
          <p:cNvSpPr/>
          <p:nvPr/>
        </p:nvSpPr>
        <p:spPr>
          <a:xfrm>
            <a:off x="715685" y="1597581"/>
            <a:ext cx="7712631" cy="1505307"/>
          </a:xfrm>
          <a:prstGeom prst="roundRect">
            <a:avLst>
              <a:gd name="adj" fmla="val 2038"/>
            </a:avLst>
          </a:prstGeom>
          <a:solidFill>
            <a:srgbClr val="26262B"/>
          </a:solidFill>
          <a:ln/>
        </p:spPr>
      </p:sp>
      <p:sp>
        <p:nvSpPr>
          <p:cNvPr id="5" name="Text 2"/>
          <p:cNvSpPr/>
          <p:nvPr/>
        </p:nvSpPr>
        <p:spPr>
          <a:xfrm>
            <a:off x="920115" y="1802011"/>
            <a:ext cx="2556272" cy="319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URL Discrepancies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920115" y="2244090"/>
            <a:ext cx="7303770" cy="6543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Look for subtle misspellings or extra characters. Example: "paypa1.com" instead of "paypal.com."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715685" y="3307318"/>
            <a:ext cx="7712631" cy="1178123"/>
          </a:xfrm>
          <a:prstGeom prst="roundRect">
            <a:avLst>
              <a:gd name="adj" fmla="val 2604"/>
            </a:avLst>
          </a:prstGeom>
          <a:solidFill>
            <a:srgbClr val="26262B"/>
          </a:solidFill>
          <a:ln/>
        </p:spPr>
      </p:sp>
      <p:sp>
        <p:nvSpPr>
          <p:cNvPr id="8" name="Text 5"/>
          <p:cNvSpPr/>
          <p:nvPr/>
        </p:nvSpPr>
        <p:spPr>
          <a:xfrm>
            <a:off x="920115" y="3511748"/>
            <a:ext cx="4430792" cy="319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Missing or Invalid SSL Certificates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920115" y="3953828"/>
            <a:ext cx="7303770" cy="327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 padlock icon and "https://" indicate security. Lack of these is a red flag.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715685" y="4689872"/>
            <a:ext cx="7712631" cy="1505307"/>
          </a:xfrm>
          <a:prstGeom prst="roundRect">
            <a:avLst>
              <a:gd name="adj" fmla="val 2038"/>
            </a:avLst>
          </a:prstGeom>
          <a:solidFill>
            <a:srgbClr val="26262B"/>
          </a:solidFill>
          <a:ln/>
        </p:spPr>
      </p:sp>
      <p:sp>
        <p:nvSpPr>
          <p:cNvPr id="11" name="Text 8"/>
          <p:cNvSpPr/>
          <p:nvPr/>
        </p:nvSpPr>
        <p:spPr>
          <a:xfrm>
            <a:off x="920115" y="4894302"/>
            <a:ext cx="3993118" cy="319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Poor Website Design or Layout</a:t>
            </a:r>
            <a:endParaRPr lang="en-US" sz="2000" dirty="0"/>
          </a:p>
        </p:txBody>
      </p:sp>
      <p:sp>
        <p:nvSpPr>
          <p:cNvPr id="12" name="Text 9"/>
          <p:cNvSpPr/>
          <p:nvPr/>
        </p:nvSpPr>
        <p:spPr>
          <a:xfrm>
            <a:off x="920115" y="5336381"/>
            <a:ext cx="7303770" cy="6543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Legitimate sites are professionally designed. Fake ones might have low-resolution images or outdated content.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715685" y="6399609"/>
            <a:ext cx="7712631" cy="1178123"/>
          </a:xfrm>
          <a:prstGeom prst="roundRect">
            <a:avLst>
              <a:gd name="adj" fmla="val 2604"/>
            </a:avLst>
          </a:prstGeom>
          <a:solidFill>
            <a:srgbClr val="26262B"/>
          </a:solidFill>
          <a:ln/>
        </p:spPr>
      </p:sp>
      <p:sp>
        <p:nvSpPr>
          <p:cNvPr id="14" name="Text 11"/>
          <p:cNvSpPr/>
          <p:nvPr/>
        </p:nvSpPr>
        <p:spPr>
          <a:xfrm>
            <a:off x="920115" y="6604040"/>
            <a:ext cx="5764054" cy="319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Requests for Excessive Personal Information</a:t>
            </a:r>
            <a:endParaRPr lang="en-US" sz="2000" dirty="0"/>
          </a:p>
        </p:txBody>
      </p:sp>
      <p:sp>
        <p:nvSpPr>
          <p:cNvPr id="15" name="Text 12"/>
          <p:cNvSpPr/>
          <p:nvPr/>
        </p:nvSpPr>
        <p:spPr>
          <a:xfrm>
            <a:off x="920115" y="7046119"/>
            <a:ext cx="7303770" cy="327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Be wary if a site asks for unnecessary data. Only provide essential details.</a:t>
            </a:r>
            <a:endParaRPr lang="en-US" sz="1600" dirty="0"/>
          </a:p>
        </p:txBody>
      </p:sp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17" name="Slide Zoom 16">
                <a:extLst>
                  <a:ext uri="{FF2B5EF4-FFF2-40B4-BE49-F238E27FC236}">
                    <a16:creationId xmlns:a16="http://schemas.microsoft.com/office/drawing/2014/main" id="{4AE19AB9-CEED-CA0E-BBCC-9A83DE3D49F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21688433"/>
                  </p:ext>
                </p:extLst>
              </p:nvPr>
            </p:nvGraphicFramePr>
            <p:xfrm>
              <a:off x="10058414" y="2913106"/>
              <a:ext cx="3657600" cy="2057400"/>
            </p:xfrm>
            <a:graphic>
              <a:graphicData uri="http://schemas.microsoft.com/office/powerpoint/2016/slidezoom">
                <pslz:sldZm>
                  <pslz:sldZmObj sldId="260" cId="0">
                    <pslz:zmPr id="{0E8F57EC-BBAB-480C-A98B-53A5875DDBC9}" returnToParent="0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657600" cy="20574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  <a:scene3d>
                          <a:camera prst="orthographicFront">
                            <a:rot lat="16200000" lon="0" rev="0"/>
                          </a:camera>
                          <a:lightRig rig="threePt" dir="t"/>
                        </a:scene3d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17" name="Slide Zoom 16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4AE19AB9-CEED-CA0E-BBCC-9A83DE3D49F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058414" y="2913106"/>
                <a:ext cx="3657600" cy="20574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  <a:scene3d>
                <a:camera prst="orthographicFront">
                  <a:rot lat="16200000" lon="0" rev="0"/>
                </a:camera>
                <a:lightRig rig="threePt" dir="t"/>
              </a:scene3d>
            </p:spPr>
          </p:pic>
        </mc:Fallback>
      </mc:AlternateContent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02085" y="807363"/>
            <a:ext cx="6863120" cy="6390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5400" dirty="0">
                <a:solidFill>
                  <a:srgbClr val="97B8FF"/>
                </a:solidFill>
                <a:latin typeface="+mj-lt"/>
                <a:ea typeface="Sora Medium" pitchFamily="34" charset="-122"/>
                <a:cs typeface="Sora Medium" pitchFamily="34" charset="-120"/>
              </a:rPr>
              <a:t>Social Engineering Tactics</a:t>
            </a:r>
            <a:endParaRPr lang="en-US" sz="5400" dirty="0">
              <a:latin typeface="+mj-lt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2085" y="1753076"/>
            <a:ext cx="511254" cy="51125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02085" y="2468761"/>
            <a:ext cx="2400419" cy="319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Pretexting</a:t>
            </a:r>
            <a:endParaRPr lang="en-US" sz="2000" dirty="0"/>
          </a:p>
        </p:txBody>
      </p:sp>
      <p:sp>
        <p:nvSpPr>
          <p:cNvPr id="6" name="Text 2"/>
          <p:cNvSpPr/>
          <p:nvPr/>
        </p:nvSpPr>
        <p:spPr>
          <a:xfrm>
            <a:off x="6202085" y="2910840"/>
            <a:ext cx="2400419" cy="13087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Attackers create false scenarios. They might pretend to be IT support or a bank representative.</a:t>
            </a:r>
            <a:endParaRPr lang="en-US" sz="16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58131" y="1753076"/>
            <a:ext cx="511254" cy="51125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858131" y="2468761"/>
            <a:ext cx="2400419" cy="319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Baiting</a:t>
            </a:r>
            <a:endParaRPr lang="en-US" sz="2000" dirty="0"/>
          </a:p>
        </p:txBody>
      </p:sp>
      <p:sp>
        <p:nvSpPr>
          <p:cNvPr id="9" name="Text 4"/>
          <p:cNvSpPr/>
          <p:nvPr/>
        </p:nvSpPr>
        <p:spPr>
          <a:xfrm>
            <a:off x="8858131" y="2910840"/>
            <a:ext cx="2400419" cy="13087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Offering something enticing to lure victims. This could be free software or gift cards.</a:t>
            </a:r>
            <a:endParaRPr lang="en-US" sz="16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14177" y="1753076"/>
            <a:ext cx="511254" cy="51125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1514177" y="2468761"/>
            <a:ext cx="2400419" cy="319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Quid Pro Quo</a:t>
            </a:r>
            <a:endParaRPr lang="en-US" sz="2000" dirty="0"/>
          </a:p>
        </p:txBody>
      </p:sp>
      <p:sp>
        <p:nvSpPr>
          <p:cNvPr id="12" name="Text 6"/>
          <p:cNvSpPr/>
          <p:nvPr/>
        </p:nvSpPr>
        <p:spPr>
          <a:xfrm>
            <a:off x="11514177" y="2910840"/>
            <a:ext cx="2400419" cy="16359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Offering a service in exchange for information. Tech support scams are a common example.</a:t>
            </a:r>
            <a:endParaRPr lang="en-US" sz="16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2085" y="4955738"/>
            <a:ext cx="511254" cy="511254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6202085" y="5671423"/>
            <a:ext cx="2400419" cy="319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Scareware</a:t>
            </a:r>
            <a:endParaRPr lang="en-US" sz="2000" dirty="0"/>
          </a:p>
        </p:txBody>
      </p:sp>
      <p:sp>
        <p:nvSpPr>
          <p:cNvPr id="15" name="Text 8"/>
          <p:cNvSpPr/>
          <p:nvPr/>
        </p:nvSpPr>
        <p:spPr>
          <a:xfrm>
            <a:off x="6202085" y="6113502"/>
            <a:ext cx="2400419" cy="13087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Alarming victims with fake threats. This aims to pressure them into installing malware.</a:t>
            </a:r>
            <a:endParaRPr lang="en-US" sz="1600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B1F40D56-31BE-3907-6A74-4FF39FDBACAF}"/>
              </a:ext>
            </a:extLst>
          </p:cNvPr>
          <p:cNvSpPr/>
          <p:nvPr/>
        </p:nvSpPr>
        <p:spPr>
          <a:xfrm>
            <a:off x="12668036" y="7541231"/>
            <a:ext cx="1849348" cy="565079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18" name="Slide Zoom 17">
                <a:extLst>
                  <a:ext uri="{FF2B5EF4-FFF2-40B4-BE49-F238E27FC236}">
                    <a16:creationId xmlns:a16="http://schemas.microsoft.com/office/drawing/2014/main" id="{9268CB22-CA97-2791-2A03-D9F10E89960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01059917"/>
                  </p:ext>
                </p:extLst>
              </p:nvPr>
            </p:nvGraphicFramePr>
            <p:xfrm>
              <a:off x="1458086" y="3160240"/>
              <a:ext cx="3657600" cy="2057400"/>
            </p:xfrm>
            <a:graphic>
              <a:graphicData uri="http://schemas.microsoft.com/office/powerpoint/2016/slidezoom">
                <pslz:sldZm>
                  <pslz:sldZmObj sldId="261" cId="0">
                    <pslz:zmPr id="{6092C88E-180B-448C-A061-B88B39BBD027}" returnToParent="0" transitionDur="1000">
                      <p166:blipFill xmlns:p166="http://schemas.microsoft.com/office/powerpoint/2016/6/main">
                        <a:blip r:embed="rId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657600" cy="20574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  <a:scene3d>
                          <a:camera prst="orthographicFront">
                            <a:rot lat="16200000" lon="0" rev="0"/>
                          </a:camera>
                          <a:lightRig rig="threePt" dir="t"/>
                        </a:scene3d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18" name="Slide Zoom 17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9268CB22-CA97-2791-2A03-D9F10E89960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458086" y="3160240"/>
                <a:ext cx="3657600" cy="20574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  <a:scene3d>
                <a:camera prst="orthographicFront">
                  <a:rot lat="16200000" lon="0" rev="0"/>
                </a:camera>
                <a:lightRig rig="threePt" dir="t"/>
              </a:scene3d>
            </p:spPr>
          </p:pic>
        </mc:Fallback>
      </mc:AlternateContent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920478"/>
            <a:ext cx="616481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5400" dirty="0">
                <a:solidFill>
                  <a:srgbClr val="97B8FF"/>
                </a:solidFill>
                <a:latin typeface="+mj-lt"/>
                <a:ea typeface="Sora Medium" pitchFamily="34" charset="-122"/>
                <a:cs typeface="Sora Medium" pitchFamily="34" charset="-120"/>
              </a:rPr>
              <a:t>Real-World Examples</a:t>
            </a:r>
            <a:endParaRPr lang="en-US" sz="5400" dirty="0">
              <a:latin typeface="+mj-lt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2969419"/>
            <a:ext cx="1134070" cy="166985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68022" y="319623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Fake Invoice Email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268022" y="3686651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 malicious attachment contains ransomware. This encrypts files and demands payment.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4639270"/>
            <a:ext cx="1134070" cy="166985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68022" y="4866084"/>
            <a:ext cx="290655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Bank Impersonation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268022" y="5356503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Phishing email requests account verification. This leads to stolen credentials and financial loss.</a:t>
            </a:r>
            <a:endParaRPr lang="en-US" sz="1750" dirty="0"/>
          </a:p>
        </p:txBody>
      </p:sp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11" name="Slide Zoom 10">
                <a:extLst>
                  <a:ext uri="{FF2B5EF4-FFF2-40B4-BE49-F238E27FC236}">
                    <a16:creationId xmlns:a16="http://schemas.microsoft.com/office/drawing/2014/main" id="{7407535C-AF42-C933-9B44-83F1FE3F762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62390170"/>
                  </p:ext>
                </p:extLst>
              </p:nvPr>
            </p:nvGraphicFramePr>
            <p:xfrm>
              <a:off x="222406" y="417031"/>
              <a:ext cx="3657600" cy="2057400"/>
            </p:xfrm>
            <a:graphic>
              <a:graphicData uri="http://schemas.microsoft.com/office/powerpoint/2016/slidezoom">
                <pslz:sldZm>
                  <pslz:sldZmObj sldId="262" cId="0">
                    <pslz:zmPr id="{F206CA1D-3684-4DA5-96F0-6B5F0DA0C181}" returnToParent="0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657600" cy="20574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  <a:scene3d>
                          <a:camera prst="orthographicFront">
                            <a:rot lat="16200000" lon="0" rev="0"/>
                          </a:camera>
                          <a:lightRig rig="threePt" dir="t"/>
                        </a:scene3d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11" name="Slide Zoom 10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7407535C-AF42-C933-9B44-83F1FE3F762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22406" y="417031"/>
                <a:ext cx="3657600" cy="20574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  <a:scene3d>
                <a:camera prst="orthographicFront">
                  <a:rot lat="16200000" lon="0" rev="0"/>
                </a:camera>
                <a:lightRig rig="threePt" dir="t"/>
              </a:scene3d>
            </p:spPr>
          </p:pic>
        </mc:Fallback>
      </mc:AlternateContent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1279" y="560308"/>
            <a:ext cx="9800868" cy="6349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5400" dirty="0">
                <a:solidFill>
                  <a:srgbClr val="97B8FF"/>
                </a:solidFill>
                <a:latin typeface="+mj-lt"/>
                <a:ea typeface="Sora Medium" pitchFamily="34" charset="-122"/>
                <a:cs typeface="Sora Medium" pitchFamily="34" charset="-120"/>
              </a:rPr>
              <a:t>Best Practices: How to Avoid Phishing</a:t>
            </a:r>
            <a:endParaRPr lang="en-US" sz="5400" dirty="0">
              <a:latin typeface="+mj-lt"/>
            </a:endParaRPr>
          </a:p>
        </p:txBody>
      </p:sp>
      <p:sp>
        <p:nvSpPr>
          <p:cNvPr id="3" name="Shape 1"/>
          <p:cNvSpPr/>
          <p:nvPr/>
        </p:nvSpPr>
        <p:spPr>
          <a:xfrm>
            <a:off x="7303770" y="1601629"/>
            <a:ext cx="22860" cy="6067663"/>
          </a:xfrm>
          <a:prstGeom prst="roundRect">
            <a:avLst>
              <a:gd name="adj" fmla="val 133358"/>
            </a:avLst>
          </a:prstGeom>
          <a:solidFill>
            <a:srgbClr val="3F3F44"/>
          </a:solidFill>
          <a:ln/>
        </p:spPr>
      </p:sp>
      <p:sp>
        <p:nvSpPr>
          <p:cNvPr id="4" name="Shape 2"/>
          <p:cNvSpPr/>
          <p:nvPr/>
        </p:nvSpPr>
        <p:spPr>
          <a:xfrm>
            <a:off x="6499860" y="1807369"/>
            <a:ext cx="609600" cy="22860"/>
          </a:xfrm>
          <a:prstGeom prst="roundRect">
            <a:avLst>
              <a:gd name="adj" fmla="val 133358"/>
            </a:avLst>
          </a:prstGeom>
          <a:solidFill>
            <a:srgbClr val="3F3F44"/>
          </a:solidFill>
          <a:ln/>
        </p:spPr>
      </p:sp>
      <p:sp>
        <p:nvSpPr>
          <p:cNvPr id="5" name="Shape 3"/>
          <p:cNvSpPr/>
          <p:nvPr/>
        </p:nvSpPr>
        <p:spPr>
          <a:xfrm>
            <a:off x="7086600" y="1601629"/>
            <a:ext cx="457200" cy="457200"/>
          </a:xfrm>
          <a:prstGeom prst="roundRect">
            <a:avLst>
              <a:gd name="adj" fmla="val 6668"/>
            </a:avLst>
          </a:prstGeom>
          <a:solidFill>
            <a:srgbClr val="26262B"/>
          </a:solidFill>
          <a:ln/>
        </p:spPr>
      </p:sp>
      <p:sp>
        <p:nvSpPr>
          <p:cNvPr id="6" name="Text 4"/>
          <p:cNvSpPr/>
          <p:nvPr/>
        </p:nvSpPr>
        <p:spPr>
          <a:xfrm>
            <a:off x="7162800" y="1639729"/>
            <a:ext cx="304800" cy="3810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1</a:t>
            </a:r>
            <a:endParaRPr lang="en-US" sz="2400" dirty="0"/>
          </a:p>
        </p:txBody>
      </p:sp>
      <p:sp>
        <p:nvSpPr>
          <p:cNvPr id="7" name="Text 5"/>
          <p:cNvSpPr/>
          <p:nvPr/>
        </p:nvSpPr>
        <p:spPr>
          <a:xfrm>
            <a:off x="3758684" y="1660029"/>
            <a:ext cx="2540437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500"/>
              </a:lnSpc>
              <a:buNone/>
            </a:pPr>
            <a:r>
              <a:rPr lang="en-US" sz="20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Verify</a:t>
            </a:r>
            <a:endParaRPr lang="en-US" sz="2000" dirty="0"/>
          </a:p>
        </p:txBody>
      </p:sp>
      <p:sp>
        <p:nvSpPr>
          <p:cNvPr id="8" name="Text 6"/>
          <p:cNvSpPr/>
          <p:nvPr/>
        </p:nvSpPr>
        <p:spPr>
          <a:xfrm>
            <a:off x="711279" y="2110859"/>
            <a:ext cx="5587841" cy="6503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5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Always double-check the sender's identity. Use official contact channels.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7520940" y="3023669"/>
            <a:ext cx="609600" cy="22860"/>
          </a:xfrm>
          <a:prstGeom prst="roundRect">
            <a:avLst>
              <a:gd name="adj" fmla="val 133358"/>
            </a:avLst>
          </a:prstGeom>
          <a:solidFill>
            <a:srgbClr val="3F3F44"/>
          </a:solidFill>
          <a:ln/>
        </p:spPr>
      </p:sp>
      <p:sp>
        <p:nvSpPr>
          <p:cNvPr id="10" name="Shape 8"/>
          <p:cNvSpPr/>
          <p:nvPr/>
        </p:nvSpPr>
        <p:spPr>
          <a:xfrm>
            <a:off x="7086600" y="2820829"/>
            <a:ext cx="457200" cy="457200"/>
          </a:xfrm>
          <a:prstGeom prst="roundRect">
            <a:avLst>
              <a:gd name="adj" fmla="val 6668"/>
            </a:avLst>
          </a:prstGeom>
          <a:solidFill>
            <a:srgbClr val="26262B"/>
          </a:solidFill>
          <a:ln/>
        </p:spPr>
      </p:sp>
      <p:sp>
        <p:nvSpPr>
          <p:cNvPr id="11" name="Text 9"/>
          <p:cNvSpPr/>
          <p:nvPr/>
        </p:nvSpPr>
        <p:spPr>
          <a:xfrm>
            <a:off x="7162800" y="2858929"/>
            <a:ext cx="304800" cy="3810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2</a:t>
            </a:r>
            <a:endParaRPr lang="en-US" sz="2400" dirty="0"/>
          </a:p>
        </p:txBody>
      </p:sp>
      <p:sp>
        <p:nvSpPr>
          <p:cNvPr id="12" name="Text 10"/>
          <p:cNvSpPr/>
          <p:nvPr/>
        </p:nvSpPr>
        <p:spPr>
          <a:xfrm>
            <a:off x="8331279" y="2876329"/>
            <a:ext cx="2540437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Hover</a:t>
            </a:r>
            <a:endParaRPr lang="en-US" sz="2000" dirty="0"/>
          </a:p>
        </p:txBody>
      </p:sp>
      <p:sp>
        <p:nvSpPr>
          <p:cNvPr id="13" name="Text 11"/>
          <p:cNvSpPr/>
          <p:nvPr/>
        </p:nvSpPr>
        <p:spPr>
          <a:xfrm>
            <a:off x="8331279" y="3330059"/>
            <a:ext cx="5587841" cy="6503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Preview destination URLs before clicking. A quick hover reveals the true link.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6499860" y="4029628"/>
            <a:ext cx="609600" cy="22860"/>
          </a:xfrm>
          <a:prstGeom prst="roundRect">
            <a:avLst>
              <a:gd name="adj" fmla="val 133358"/>
            </a:avLst>
          </a:prstGeom>
          <a:solidFill>
            <a:srgbClr val="3F3F44"/>
          </a:solidFill>
          <a:ln/>
        </p:spPr>
      </p:sp>
      <p:sp>
        <p:nvSpPr>
          <p:cNvPr id="15" name="Shape 13"/>
          <p:cNvSpPr/>
          <p:nvPr/>
        </p:nvSpPr>
        <p:spPr>
          <a:xfrm>
            <a:off x="7086600" y="3871793"/>
            <a:ext cx="457200" cy="457200"/>
          </a:xfrm>
          <a:prstGeom prst="roundRect">
            <a:avLst>
              <a:gd name="adj" fmla="val 6668"/>
            </a:avLst>
          </a:prstGeom>
          <a:solidFill>
            <a:srgbClr val="26262B"/>
          </a:solidFill>
          <a:ln/>
        </p:spPr>
      </p:sp>
      <p:sp>
        <p:nvSpPr>
          <p:cNvPr id="16" name="Text 14"/>
          <p:cNvSpPr/>
          <p:nvPr/>
        </p:nvSpPr>
        <p:spPr>
          <a:xfrm>
            <a:off x="7162800" y="3909893"/>
            <a:ext cx="304800" cy="3810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3</a:t>
            </a:r>
            <a:endParaRPr lang="en-US" sz="2400" dirty="0"/>
          </a:p>
        </p:txBody>
      </p:sp>
      <p:sp>
        <p:nvSpPr>
          <p:cNvPr id="17" name="Text 15"/>
          <p:cNvSpPr/>
          <p:nvPr/>
        </p:nvSpPr>
        <p:spPr>
          <a:xfrm>
            <a:off x="3758684" y="3882288"/>
            <a:ext cx="2540437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500"/>
              </a:lnSpc>
              <a:buNone/>
            </a:pPr>
            <a:r>
              <a:rPr lang="en-US" sz="20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Think</a:t>
            </a:r>
            <a:endParaRPr lang="en-US" sz="2000" dirty="0"/>
          </a:p>
        </p:txBody>
      </p:sp>
      <p:sp>
        <p:nvSpPr>
          <p:cNvPr id="18" name="Text 16"/>
          <p:cNvSpPr/>
          <p:nvPr/>
        </p:nvSpPr>
        <p:spPr>
          <a:xfrm>
            <a:off x="711279" y="4381024"/>
            <a:ext cx="5587841" cy="6503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5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Be suspicious of unsolicited requests for personal information. Exercise caution.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7520940" y="5097500"/>
            <a:ext cx="609600" cy="22860"/>
          </a:xfrm>
          <a:prstGeom prst="roundRect">
            <a:avLst>
              <a:gd name="adj" fmla="val 133358"/>
            </a:avLst>
          </a:prstGeom>
          <a:solidFill>
            <a:srgbClr val="3F3F44"/>
          </a:solidFill>
          <a:ln/>
        </p:spPr>
      </p:sp>
      <p:sp>
        <p:nvSpPr>
          <p:cNvPr id="20" name="Shape 18"/>
          <p:cNvSpPr/>
          <p:nvPr/>
        </p:nvSpPr>
        <p:spPr>
          <a:xfrm>
            <a:off x="7086600" y="4922758"/>
            <a:ext cx="457200" cy="457200"/>
          </a:xfrm>
          <a:prstGeom prst="roundRect">
            <a:avLst>
              <a:gd name="adj" fmla="val 6668"/>
            </a:avLst>
          </a:prstGeom>
          <a:solidFill>
            <a:srgbClr val="26262B"/>
          </a:solidFill>
          <a:ln/>
        </p:spPr>
      </p:sp>
      <p:sp>
        <p:nvSpPr>
          <p:cNvPr id="21" name="Text 19"/>
          <p:cNvSpPr/>
          <p:nvPr/>
        </p:nvSpPr>
        <p:spPr>
          <a:xfrm>
            <a:off x="7162800" y="4960858"/>
            <a:ext cx="304800" cy="3810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4</a:t>
            </a:r>
            <a:endParaRPr lang="en-US" sz="2400" dirty="0"/>
          </a:p>
        </p:txBody>
      </p:sp>
      <p:sp>
        <p:nvSpPr>
          <p:cNvPr id="22" name="Text 20"/>
          <p:cNvSpPr/>
          <p:nvPr/>
        </p:nvSpPr>
        <p:spPr>
          <a:xfrm>
            <a:off x="8331279" y="4950160"/>
            <a:ext cx="2540437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Update</a:t>
            </a:r>
            <a:endParaRPr lang="en-US" sz="2000" dirty="0"/>
          </a:p>
        </p:txBody>
      </p:sp>
      <p:sp>
        <p:nvSpPr>
          <p:cNvPr id="23" name="Text 21"/>
          <p:cNvSpPr/>
          <p:nvPr/>
        </p:nvSpPr>
        <p:spPr>
          <a:xfrm>
            <a:off x="8331279" y="5431988"/>
            <a:ext cx="5587841" cy="6503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Keep software and antivirus programs up to date. This ensures strong defenses.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6499860" y="6147393"/>
            <a:ext cx="609600" cy="22860"/>
          </a:xfrm>
          <a:prstGeom prst="roundRect">
            <a:avLst>
              <a:gd name="adj" fmla="val 133358"/>
            </a:avLst>
          </a:prstGeom>
          <a:solidFill>
            <a:srgbClr val="3F3F44"/>
          </a:solidFill>
          <a:ln/>
        </p:spPr>
      </p:sp>
      <p:sp>
        <p:nvSpPr>
          <p:cNvPr id="25" name="Shape 23"/>
          <p:cNvSpPr/>
          <p:nvPr/>
        </p:nvSpPr>
        <p:spPr>
          <a:xfrm>
            <a:off x="7086600" y="5973723"/>
            <a:ext cx="457200" cy="457200"/>
          </a:xfrm>
          <a:prstGeom prst="roundRect">
            <a:avLst>
              <a:gd name="adj" fmla="val 6668"/>
            </a:avLst>
          </a:prstGeom>
          <a:solidFill>
            <a:srgbClr val="26262B"/>
          </a:solidFill>
          <a:ln/>
        </p:spPr>
      </p:sp>
      <p:sp>
        <p:nvSpPr>
          <p:cNvPr id="26" name="Text 24"/>
          <p:cNvSpPr/>
          <p:nvPr/>
        </p:nvSpPr>
        <p:spPr>
          <a:xfrm>
            <a:off x="7162800" y="6011823"/>
            <a:ext cx="304800" cy="3810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5</a:t>
            </a:r>
            <a:endParaRPr lang="en-US" sz="2400" dirty="0"/>
          </a:p>
        </p:txBody>
      </p:sp>
      <p:sp>
        <p:nvSpPr>
          <p:cNvPr id="27" name="Text 25"/>
          <p:cNvSpPr/>
          <p:nvPr/>
        </p:nvSpPr>
        <p:spPr>
          <a:xfrm>
            <a:off x="3758684" y="6000053"/>
            <a:ext cx="2540437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500"/>
              </a:lnSpc>
              <a:buNone/>
            </a:pPr>
            <a:r>
              <a:rPr lang="en-US" sz="20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Report</a:t>
            </a:r>
            <a:endParaRPr lang="en-US" sz="2000" dirty="0"/>
          </a:p>
        </p:txBody>
      </p:sp>
      <p:sp>
        <p:nvSpPr>
          <p:cNvPr id="28" name="Text 26"/>
          <p:cNvSpPr/>
          <p:nvPr/>
        </p:nvSpPr>
        <p:spPr>
          <a:xfrm>
            <a:off x="711279" y="6482953"/>
            <a:ext cx="5587841" cy="6503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5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Report any suspected phishing attempts. Notify your IT department or relevant authorities.</a:t>
            </a:r>
            <a:endParaRPr lang="en-US" sz="1600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0317A96E-6F2B-6E1F-37FB-C3BF73A29EC9}"/>
              </a:ext>
            </a:extLst>
          </p:cNvPr>
          <p:cNvSpPr/>
          <p:nvPr/>
        </p:nvSpPr>
        <p:spPr>
          <a:xfrm>
            <a:off x="12719407" y="7767263"/>
            <a:ext cx="1787703" cy="339047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1" name="Graphic 30" descr="Brain in head with solid fill">
            <a:extLst>
              <a:ext uri="{FF2B5EF4-FFF2-40B4-BE49-F238E27FC236}">
                <a16:creationId xmlns:a16="http://schemas.microsoft.com/office/drawing/2014/main" id="{28A29AFD-D536-05F2-B219-59C7DEB1C6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45748" y="3825058"/>
            <a:ext cx="567622" cy="432000"/>
          </a:xfrm>
          <a:prstGeom prst="rect">
            <a:avLst/>
          </a:prstGeom>
          <a:effectLst/>
        </p:spPr>
      </p:pic>
      <p:pic>
        <p:nvPicPr>
          <p:cNvPr id="33" name="Graphic 32" descr="Document with solid fill">
            <a:extLst>
              <a:ext uri="{FF2B5EF4-FFF2-40B4-BE49-F238E27FC236}">
                <a16:creationId xmlns:a16="http://schemas.microsoft.com/office/drawing/2014/main" id="{466F1E80-34B8-8D9A-39CC-7DBC598502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860762" y="5924823"/>
            <a:ext cx="468000" cy="468000"/>
          </a:xfrm>
          <a:prstGeom prst="rect">
            <a:avLst/>
          </a:prstGeom>
        </p:spPr>
      </p:pic>
      <p:pic>
        <p:nvPicPr>
          <p:cNvPr id="35" name="Graphic 34" descr="Thumbs up sign with solid fill">
            <a:extLst>
              <a:ext uri="{FF2B5EF4-FFF2-40B4-BE49-F238E27FC236}">
                <a16:creationId xmlns:a16="http://schemas.microsoft.com/office/drawing/2014/main" id="{98DDF5CF-3D3C-F98B-4F77-BFF03AAE656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367497" y="4874930"/>
            <a:ext cx="468000" cy="468000"/>
          </a:xfrm>
          <a:prstGeom prst="rect">
            <a:avLst/>
          </a:prstGeom>
        </p:spPr>
      </p:pic>
      <p:pic>
        <p:nvPicPr>
          <p:cNvPr id="37" name="Graphic 36" descr="Hummingbird with solid fill">
            <a:extLst>
              <a:ext uri="{FF2B5EF4-FFF2-40B4-BE49-F238E27FC236}">
                <a16:creationId xmlns:a16="http://schemas.microsoft.com/office/drawing/2014/main" id="{383D7FAF-CFB7-E8B6-D15D-16C10F7D098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157999" y="2801099"/>
            <a:ext cx="468000" cy="468000"/>
          </a:xfrm>
          <a:prstGeom prst="rect">
            <a:avLst/>
          </a:prstGeom>
        </p:spPr>
      </p:pic>
      <p:pic>
        <p:nvPicPr>
          <p:cNvPr id="39" name="Graphic 38" descr="Checkmark with solid fill">
            <a:extLst>
              <a:ext uri="{FF2B5EF4-FFF2-40B4-BE49-F238E27FC236}">
                <a16:creationId xmlns:a16="http://schemas.microsoft.com/office/drawing/2014/main" id="{F92FF073-C982-BD4F-5B98-78B01F53466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130762" y="1620799"/>
            <a:ext cx="396000" cy="396000"/>
          </a:xfrm>
          <a:prstGeom prst="rect">
            <a:avLst/>
          </a:prstGeom>
        </p:spPr>
      </p:pic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32" name="Slide Zoom 31">
                <a:extLst>
                  <a:ext uri="{FF2B5EF4-FFF2-40B4-BE49-F238E27FC236}">
                    <a16:creationId xmlns:a16="http://schemas.microsoft.com/office/drawing/2014/main" id="{79FD8C1B-7F27-03B3-AAE1-A6776408189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05409037"/>
                  </p:ext>
                </p:extLst>
              </p:nvPr>
            </p:nvGraphicFramePr>
            <p:xfrm>
              <a:off x="10700969" y="392318"/>
              <a:ext cx="3657600" cy="2057400"/>
            </p:xfrm>
            <a:graphic>
              <a:graphicData uri="http://schemas.microsoft.com/office/powerpoint/2016/slidezoom">
                <pslz:sldZm>
                  <pslz:sldZmObj sldId="263" cId="0">
                    <pslz:zmPr id="{54FDE99E-DF6F-436B-9406-AF8DEAC58400}" returnToParent="0" transitionDur="1000">
                      <p166:blipFill xmlns:p166="http://schemas.microsoft.com/office/powerpoint/2016/6/main">
                        <a:blip r:embed="rId1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657600" cy="20574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  <a:scene3d>
                          <a:camera prst="orthographicFront">
                            <a:rot lat="16200000" lon="0" rev="0"/>
                          </a:camera>
                          <a:lightRig rig="threePt" dir="t"/>
                        </a:scene3d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32" name="Slide Zoom 31">
                <a:hlinkClick r:id="rId14" action="ppaction://hlinksldjump"/>
                <a:extLst>
                  <a:ext uri="{FF2B5EF4-FFF2-40B4-BE49-F238E27FC236}">
                    <a16:creationId xmlns:a16="http://schemas.microsoft.com/office/drawing/2014/main" id="{79FD8C1B-7F27-03B3-AAE1-A6776408189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0700969" y="392318"/>
                <a:ext cx="3657600" cy="20574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  <a:scene3d>
                <a:camera prst="orthographicFront">
                  <a:rot lat="16200000" lon="0" rev="0"/>
                </a:camera>
                <a:lightRig rig="threePt" dir="t"/>
              </a:scene3d>
            </p:spPr>
          </p:pic>
        </mc:Fallback>
      </mc:AlternateContent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33199"/>
            <a:ext cx="680144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5400" dirty="0">
                <a:solidFill>
                  <a:srgbClr val="97B8FF"/>
                </a:solidFill>
                <a:latin typeface="+mj-lt"/>
                <a:ea typeface="Sora Medium" pitchFamily="34" charset="-122"/>
                <a:cs typeface="Sora Medium" pitchFamily="34" charset="-120"/>
              </a:rPr>
              <a:t>Tips to Stay Safe Online</a:t>
            </a:r>
            <a:endParaRPr lang="en-US" sz="5400" dirty="0">
              <a:latin typeface="+mj-lt"/>
            </a:endParaRPr>
          </a:p>
        </p:txBody>
      </p:sp>
      <p:sp>
        <p:nvSpPr>
          <p:cNvPr id="3" name="Shape 1"/>
          <p:cNvSpPr/>
          <p:nvPr/>
        </p:nvSpPr>
        <p:spPr>
          <a:xfrm>
            <a:off x="793790" y="1995607"/>
            <a:ext cx="170021" cy="853321"/>
          </a:xfrm>
          <a:prstGeom prst="roundRect">
            <a:avLst>
              <a:gd name="adj" fmla="val 20012"/>
            </a:avLst>
          </a:prstGeom>
          <a:solidFill>
            <a:srgbClr val="26262B"/>
          </a:solidFill>
          <a:ln/>
        </p:spPr>
      </p:sp>
      <p:sp>
        <p:nvSpPr>
          <p:cNvPr id="4" name="Text 2"/>
          <p:cNvSpPr/>
          <p:nvPr/>
        </p:nvSpPr>
        <p:spPr>
          <a:xfrm>
            <a:off x="1303973" y="1995607"/>
            <a:ext cx="599694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Enable Multi-Factor Authentication (MFA)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303973" y="2486025"/>
            <a:ext cx="1253263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Add an extra layer of security. MFA protects accounts even if passwords are stolen.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1133951" y="3075742"/>
            <a:ext cx="170021" cy="853321"/>
          </a:xfrm>
          <a:prstGeom prst="roundRect">
            <a:avLst>
              <a:gd name="adj" fmla="val 20012"/>
            </a:avLst>
          </a:prstGeom>
          <a:solidFill>
            <a:srgbClr val="26262B"/>
          </a:solidFill>
          <a:ln/>
        </p:spPr>
      </p:sp>
      <p:sp>
        <p:nvSpPr>
          <p:cNvPr id="7" name="Text 5"/>
          <p:cNvSpPr/>
          <p:nvPr/>
        </p:nvSpPr>
        <p:spPr>
          <a:xfrm>
            <a:off x="1644134" y="3075742"/>
            <a:ext cx="441471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Use Strong, Unique Passwords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1644134" y="3566160"/>
            <a:ext cx="121924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Create complex passwords for each account. Use a password manager.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1474232" y="4155877"/>
            <a:ext cx="170021" cy="853321"/>
          </a:xfrm>
          <a:prstGeom prst="roundRect">
            <a:avLst>
              <a:gd name="adj" fmla="val 20012"/>
            </a:avLst>
          </a:prstGeom>
          <a:solidFill>
            <a:srgbClr val="26262B"/>
          </a:solidFill>
          <a:ln/>
        </p:spPr>
      </p:sp>
      <p:sp>
        <p:nvSpPr>
          <p:cNvPr id="10" name="Text 8"/>
          <p:cNvSpPr/>
          <p:nvPr/>
        </p:nvSpPr>
        <p:spPr>
          <a:xfrm>
            <a:off x="1984415" y="4155877"/>
            <a:ext cx="438828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Be Cautious with Attachments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1984415" y="4646295"/>
            <a:ext cx="1185219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Avoid opening attachments from unknown senders. They might contain malware.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1814513" y="5236012"/>
            <a:ext cx="170021" cy="853321"/>
          </a:xfrm>
          <a:prstGeom prst="roundRect">
            <a:avLst>
              <a:gd name="adj" fmla="val 20012"/>
            </a:avLst>
          </a:prstGeom>
          <a:solidFill>
            <a:srgbClr val="26262B"/>
          </a:solidFill>
          <a:ln/>
        </p:spPr>
      </p:sp>
      <p:sp>
        <p:nvSpPr>
          <p:cNvPr id="13" name="Text 11"/>
          <p:cNvSpPr/>
          <p:nvPr/>
        </p:nvSpPr>
        <p:spPr>
          <a:xfrm>
            <a:off x="2324695" y="5236012"/>
            <a:ext cx="53755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Monitor Financial Accounts Regularly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2324695" y="5726430"/>
            <a:ext cx="115119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Check for suspicious activity. Report unauthorized transactions immediately.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1474232" y="6316147"/>
            <a:ext cx="170021" cy="853321"/>
          </a:xfrm>
          <a:prstGeom prst="roundRect">
            <a:avLst>
              <a:gd name="adj" fmla="val 20012"/>
            </a:avLst>
          </a:prstGeom>
          <a:solidFill>
            <a:srgbClr val="26262B"/>
          </a:solidFill>
          <a:ln/>
        </p:spPr>
      </p:sp>
      <p:sp>
        <p:nvSpPr>
          <p:cNvPr id="16" name="Text 14"/>
          <p:cNvSpPr/>
          <p:nvPr/>
        </p:nvSpPr>
        <p:spPr>
          <a:xfrm>
            <a:off x="1984415" y="6316147"/>
            <a:ext cx="390322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Educate Family and Friends</a:t>
            </a:r>
            <a:endParaRPr lang="en-US" sz="2200" dirty="0"/>
          </a:p>
        </p:txBody>
      </p:sp>
      <p:sp>
        <p:nvSpPr>
          <p:cNvPr id="17" name="Text 15"/>
          <p:cNvSpPr/>
          <p:nvPr/>
        </p:nvSpPr>
        <p:spPr>
          <a:xfrm>
            <a:off x="1984415" y="6806565"/>
            <a:ext cx="1185219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Share your knowledge of phishing scams. Protect your loved ones online.</a:t>
            </a:r>
            <a:endParaRPr lang="en-US" sz="175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8FB1587-0F63-708B-66B1-CF6FAC62134C}"/>
              </a:ext>
            </a:extLst>
          </p:cNvPr>
          <p:cNvSpPr/>
          <p:nvPr/>
        </p:nvSpPr>
        <p:spPr>
          <a:xfrm>
            <a:off x="12811874" y="7633699"/>
            <a:ext cx="1695236" cy="482885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20" name="Slide Zoom 19">
                <a:extLst>
                  <a:ext uri="{FF2B5EF4-FFF2-40B4-BE49-F238E27FC236}">
                    <a16:creationId xmlns:a16="http://schemas.microsoft.com/office/drawing/2014/main" id="{D3653925-1AEF-EA88-5C23-A42E82D53E0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30251615"/>
                  </p:ext>
                </p:extLst>
              </p:nvPr>
            </p:nvGraphicFramePr>
            <p:xfrm>
              <a:off x="10676256" y="5718098"/>
              <a:ext cx="3657600" cy="2057400"/>
            </p:xfrm>
            <a:graphic>
              <a:graphicData uri="http://schemas.microsoft.com/office/powerpoint/2016/slidezoom">
                <pslz:sldZm>
                  <pslz:sldZmObj sldId="264" cId="0">
                    <pslz:zmPr id="{FE347239-8EE1-49F3-A1B6-64C20936A15C}" returnToParent="0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657600" cy="20574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  <a:scene3d>
                          <a:camera prst="orthographicFront">
                            <a:rot lat="16200000" lon="0" rev="0"/>
                          </a:camera>
                          <a:lightRig rig="threePt" dir="t"/>
                        </a:scene3d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20" name="Slide Zoom 19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D3653925-1AEF-EA88-5C23-A42E82D53E0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676256" y="5718098"/>
                <a:ext cx="3657600" cy="20574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  <a:scene3d>
                <a:camera prst="orthographicFront">
                  <a:rot lat="16200000" lon="0" rev="0"/>
                </a:camera>
                <a:lightRig rig="threePt" dir="t"/>
              </a:scene3d>
            </p:spPr>
          </p:pic>
        </mc:Fallback>
      </mc:AlternateContent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221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11133" y="569357"/>
            <a:ext cx="7694533" cy="12942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5400" dirty="0">
                <a:solidFill>
                  <a:srgbClr val="97B8FF"/>
                </a:solidFill>
                <a:latin typeface="+mj-lt"/>
                <a:ea typeface="Sora Medium" pitchFamily="34" charset="-122"/>
                <a:cs typeface="Sora Medium" pitchFamily="34" charset="-120"/>
              </a:rPr>
              <a:t>Interactive Quiz: Test Your Knowledge</a:t>
            </a:r>
            <a:endParaRPr lang="en-US" sz="5400" dirty="0">
              <a:latin typeface="+mj-lt"/>
            </a:endParaRPr>
          </a:p>
        </p:txBody>
      </p:sp>
      <p:sp>
        <p:nvSpPr>
          <p:cNvPr id="4" name="Text 1"/>
          <p:cNvSpPr/>
          <p:nvPr/>
        </p:nvSpPr>
        <p:spPr>
          <a:xfrm>
            <a:off x="6211133" y="2277547"/>
            <a:ext cx="3692009" cy="6833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350"/>
              </a:lnSpc>
              <a:buNone/>
            </a:pPr>
            <a:r>
              <a:rPr lang="en-US" sz="53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Q1</a:t>
            </a:r>
            <a:endParaRPr lang="en-US" sz="5350" dirty="0"/>
          </a:p>
        </p:txBody>
      </p:sp>
      <p:sp>
        <p:nvSpPr>
          <p:cNvPr id="5" name="Text 2"/>
          <p:cNvSpPr/>
          <p:nvPr/>
        </p:nvSpPr>
        <p:spPr>
          <a:xfrm>
            <a:off x="6531769" y="3219569"/>
            <a:ext cx="3050619" cy="3234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0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Signs of Phishing Email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6211133" y="3667244"/>
            <a:ext cx="3692009" cy="3312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What are some key indicators?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10213658" y="2277547"/>
            <a:ext cx="3692009" cy="6833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350"/>
              </a:lnSpc>
              <a:buNone/>
            </a:pPr>
            <a:r>
              <a:rPr lang="en-US" sz="53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Q2</a:t>
            </a:r>
            <a:endParaRPr lang="en-US" sz="5350" dirty="0"/>
          </a:p>
        </p:txBody>
      </p:sp>
      <p:sp>
        <p:nvSpPr>
          <p:cNvPr id="8" name="Text 5"/>
          <p:cNvSpPr/>
          <p:nvPr/>
        </p:nvSpPr>
        <p:spPr>
          <a:xfrm>
            <a:off x="10469404" y="3219569"/>
            <a:ext cx="3180517" cy="3234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0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Suspicious Email Action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10213658" y="3667244"/>
            <a:ext cx="3692009" cy="3312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What should you do next?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8212336" y="4723090"/>
            <a:ext cx="3692009" cy="6833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350"/>
              </a:lnSpc>
              <a:buNone/>
            </a:pPr>
            <a:r>
              <a:rPr lang="en-US" sz="53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Q3</a:t>
            </a:r>
            <a:endParaRPr lang="en-US" sz="5350" dirty="0"/>
          </a:p>
        </p:txBody>
      </p:sp>
      <p:sp>
        <p:nvSpPr>
          <p:cNvPr id="11" name="Text 8"/>
          <p:cNvSpPr/>
          <p:nvPr/>
        </p:nvSpPr>
        <p:spPr>
          <a:xfrm>
            <a:off x="8212336" y="5665113"/>
            <a:ext cx="3692009" cy="6469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0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Protect from Social Engineering</a:t>
            </a:r>
            <a:endParaRPr lang="en-US" sz="2000" dirty="0"/>
          </a:p>
        </p:txBody>
      </p:sp>
      <p:sp>
        <p:nvSpPr>
          <p:cNvPr id="12" name="Text 9"/>
          <p:cNvSpPr/>
          <p:nvPr/>
        </p:nvSpPr>
        <p:spPr>
          <a:xfrm>
            <a:off x="8212336" y="6436281"/>
            <a:ext cx="3692009" cy="3312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How can you defend yourself?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6211133" y="7000399"/>
            <a:ext cx="7694533" cy="6624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Review key concepts and best practices to check your understanding. This quiz helps reinforce learning.</a:t>
            </a:r>
            <a:endParaRPr lang="en-US" sz="16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4BCAC68-D7FD-489B-576D-D98A9EB73341}"/>
              </a:ext>
            </a:extLst>
          </p:cNvPr>
          <p:cNvSpPr/>
          <p:nvPr/>
        </p:nvSpPr>
        <p:spPr>
          <a:xfrm>
            <a:off x="12760503" y="7662863"/>
            <a:ext cx="1767155" cy="476729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16" name="Slide Zoom 15">
                <a:extLst>
                  <a:ext uri="{FF2B5EF4-FFF2-40B4-BE49-F238E27FC236}">
                    <a16:creationId xmlns:a16="http://schemas.microsoft.com/office/drawing/2014/main" id="{43BBDCF1-9B29-7CBE-077B-94A066823BB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2998300"/>
                  </p:ext>
                </p:extLst>
              </p:nvPr>
            </p:nvGraphicFramePr>
            <p:xfrm>
              <a:off x="234770" y="6088798"/>
              <a:ext cx="3657600" cy="2057400"/>
            </p:xfrm>
            <a:graphic>
              <a:graphicData uri="http://schemas.microsoft.com/office/powerpoint/2016/slidezoom">
                <pslz:sldZm>
                  <pslz:sldZmObj sldId="265" cId="0">
                    <pslz:zmPr id="{C6DC7867-2F5F-464E-9C79-7207F175CA81}" returnToParent="0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657600" cy="20574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  <a:scene3d>
                          <a:camera prst="orthographicFront">
                            <a:rot lat="16200000" lon="0" rev="0"/>
                          </a:camera>
                          <a:lightRig rig="threePt" dir="t"/>
                        </a:scene3d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16" name="Slide Zoom 15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43BBDCF1-9B29-7CBE-077B-94A066823BB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4770" y="6088798"/>
                <a:ext cx="3657600" cy="20574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  <a:scene3d>
                <a:camera prst="orthographicFront">
                  <a:rot lat="16200000" lon="0" rev="0"/>
                </a:camera>
                <a:lightRig rig="threePt" dir="t"/>
              </a:scene3d>
            </p:spPr>
          </p:pic>
        </mc:Fallback>
      </mc:AlternateContent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1353</TotalTime>
  <Words>682</Words>
  <Application>Microsoft Office PowerPoint</Application>
  <PresentationFormat>Custom</PresentationFormat>
  <Paragraphs>101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Sora Medium</vt:lpstr>
      <vt:lpstr>Arial</vt:lpstr>
      <vt:lpstr>Noto Sans TC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Parisa pranav</cp:lastModifiedBy>
  <cp:revision>4</cp:revision>
  <dcterms:created xsi:type="dcterms:W3CDTF">2025-06-01T07:23:21Z</dcterms:created>
  <dcterms:modified xsi:type="dcterms:W3CDTF">2025-06-02T14:26:12Z</dcterms:modified>
</cp:coreProperties>
</file>